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2" r:id="rId2"/>
    <p:sldId id="260" r:id="rId3"/>
    <p:sldId id="270" r:id="rId4"/>
    <p:sldId id="267" r:id="rId5"/>
    <p:sldId id="268" r:id="rId6"/>
    <p:sldId id="271" r:id="rId7"/>
    <p:sldId id="272" r:id="rId8"/>
    <p:sldId id="273" r:id="rId9"/>
    <p:sldId id="274" r:id="rId10"/>
    <p:sldId id="283" r:id="rId11"/>
    <p:sldId id="275" r:id="rId12"/>
    <p:sldId id="276" r:id="rId13"/>
    <p:sldId id="277" r:id="rId14"/>
    <p:sldId id="278" r:id="rId15"/>
    <p:sldId id="279" r:id="rId16"/>
    <p:sldId id="280" r:id="rId17"/>
    <p:sldId id="284" r:id="rId18"/>
    <p:sldId id="285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5C46"/>
    <a:srgbClr val="559B93"/>
    <a:srgbClr val="252304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58F16-BA28-474F-AC24-AA001CBA6484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DF9FD-0EBB-44FF-856D-262AF1CFE0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76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2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11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4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51642-C2C6-3070-DBE7-3E947319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8BA4B-A59F-3853-690A-EA900BCE6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A2C133-1168-F6F9-E288-03DE2CD25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3671-972A-0535-89F1-59025F5F3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133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7A5E-4E8D-F615-3A7F-9016B54ED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7A353-7770-2463-90C8-6BD7E5B64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953F6-F12A-DCFF-707B-E1AC6ABDF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1EAE0-5624-36D2-DC35-60E7DFE35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700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36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0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48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185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BF8AE-271F-A5AA-4E0B-E233119A5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62A8B-3E8A-13B9-21D3-8B54AEE9E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399F7-A750-D3AC-D459-7DB3C656F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A6AD-FD39-A59B-50AE-30EB44AC5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58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20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45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F8F4EB-B1E7-23BF-CD07-866AEB578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06"/>
          <a:stretch/>
        </p:blipFill>
        <p:spPr>
          <a:xfrm>
            <a:off x="-4155" y="718742"/>
            <a:ext cx="12196155" cy="61498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4202CB-031B-89C3-366C-D754F345B367}"/>
              </a:ext>
            </a:extLst>
          </p:cNvPr>
          <p:cNvSpPr/>
          <p:nvPr userDrawn="1"/>
        </p:nvSpPr>
        <p:spPr>
          <a:xfrm>
            <a:off x="-1" y="0"/>
            <a:ext cx="12192001" cy="718743"/>
          </a:xfrm>
          <a:prstGeom prst="rect">
            <a:avLst/>
          </a:prstGeom>
          <a:solidFill>
            <a:srgbClr val="252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3E0D6-8521-37C7-615E-48892976A4D0}"/>
              </a:ext>
            </a:extLst>
          </p:cNvPr>
          <p:cNvSpPr txBox="1"/>
          <p:nvPr userDrawn="1"/>
        </p:nvSpPr>
        <p:spPr>
          <a:xfrm>
            <a:off x="10186219" y="10857"/>
            <a:ext cx="200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Bespoke Sensor</a:t>
            </a:r>
          </a:p>
          <a:p>
            <a:r>
              <a:rPr lang="en-GB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1E8067-935B-8DA2-E311-FFAA90CAA693}"/>
              </a:ext>
            </a:extLst>
          </p:cNvPr>
          <p:cNvSpPr/>
          <p:nvPr userDrawn="1"/>
        </p:nvSpPr>
        <p:spPr>
          <a:xfrm>
            <a:off x="-4156" y="1098603"/>
            <a:ext cx="12196156" cy="539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5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B652-A6E0-4801-35CB-5727856F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30338F-0AF5-0EA6-016B-9453F420F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C0D4B-EF6D-B6CE-076F-DD31D5D3F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E545C-BC1B-ECB7-35AE-524670EE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CD534-F388-DE26-CC3A-A0ED2214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ECC18-2029-3451-52D3-9F87563B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6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CD43-EFF4-D8CC-0CB3-4B29816B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5EF64-D8DE-6030-CE2D-C4A039F50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2C99A-08D3-BDB5-0230-BFAA6782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9E9C8-928A-1D57-0B85-F25E0318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F4514-C6D3-4B52-0D1E-562B2E90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786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5AADF-241E-E980-2E4B-1304DE6CB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5FD84-88C9-3C79-16C9-A0FC25AE3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56E6-3EA1-90F9-B3DA-53FF46A5D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8AF48-F415-748B-2DB6-A8CF187C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79989-A890-310E-446C-C14A18C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3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E0C09-4F77-5A20-2186-CD162E12D1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06"/>
          <a:stretch/>
        </p:blipFill>
        <p:spPr>
          <a:xfrm>
            <a:off x="-4155" y="718742"/>
            <a:ext cx="12196155" cy="61498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4202CB-031B-89C3-366C-D754F345B367}"/>
              </a:ext>
            </a:extLst>
          </p:cNvPr>
          <p:cNvSpPr/>
          <p:nvPr userDrawn="1"/>
        </p:nvSpPr>
        <p:spPr>
          <a:xfrm>
            <a:off x="-1" y="0"/>
            <a:ext cx="12192001" cy="718743"/>
          </a:xfrm>
          <a:prstGeom prst="rect">
            <a:avLst/>
          </a:prstGeom>
          <a:solidFill>
            <a:srgbClr val="252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3E0D6-8521-37C7-615E-48892976A4D0}"/>
              </a:ext>
            </a:extLst>
          </p:cNvPr>
          <p:cNvSpPr txBox="1"/>
          <p:nvPr userDrawn="1"/>
        </p:nvSpPr>
        <p:spPr>
          <a:xfrm>
            <a:off x="10186219" y="10857"/>
            <a:ext cx="200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Bespoke Sensor</a:t>
            </a:r>
          </a:p>
          <a:p>
            <a:r>
              <a:rPr lang="en-GB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9FF38A-6E7C-2E85-8613-948E9520686E}"/>
              </a:ext>
            </a:extLst>
          </p:cNvPr>
          <p:cNvSpPr/>
          <p:nvPr userDrawn="1"/>
        </p:nvSpPr>
        <p:spPr>
          <a:xfrm>
            <a:off x="1309688" y="1557338"/>
            <a:ext cx="9572625" cy="374332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74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B540F-117E-A22F-6332-24A3204138D5}"/>
              </a:ext>
            </a:extLst>
          </p:cNvPr>
          <p:cNvSpPr/>
          <p:nvPr userDrawn="1"/>
        </p:nvSpPr>
        <p:spPr>
          <a:xfrm>
            <a:off x="-1" y="0"/>
            <a:ext cx="12192001" cy="718743"/>
          </a:xfrm>
          <a:prstGeom prst="rect">
            <a:avLst/>
          </a:prstGeom>
          <a:solidFill>
            <a:srgbClr val="252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0E24E-77B8-9CBF-5A69-58FF2D8C2594}"/>
              </a:ext>
            </a:extLst>
          </p:cNvPr>
          <p:cNvSpPr txBox="1"/>
          <p:nvPr userDrawn="1"/>
        </p:nvSpPr>
        <p:spPr>
          <a:xfrm>
            <a:off x="10186219" y="10857"/>
            <a:ext cx="200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Bespoke Sensor</a:t>
            </a:r>
          </a:p>
          <a:p>
            <a:r>
              <a:rPr lang="en-GB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75F193-25A1-C31E-9F01-917687D0C3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861" t="6760" b="22025"/>
          <a:stretch/>
        </p:blipFill>
        <p:spPr>
          <a:xfrm>
            <a:off x="8644889" y="0"/>
            <a:ext cx="1349599" cy="7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3DA3-CC81-0996-171B-6FF17829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F4C7-43C7-EFF2-D7F1-A2E64445B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54E68-DE9C-DF7B-2ABF-D1A4491F4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DB0DC-5B50-43E2-5B25-573A5C2F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C1BB7-41EE-0437-4A18-D7043212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08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8013-9C92-F67B-5AA5-B8A3F313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F7CE8-B298-8B06-CAC4-C425C2D38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14D86-D3BA-0FD8-5FE0-2CC4B133C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8B46A-93B5-4883-20FA-EE362C4E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BC789-4017-471B-0043-0AC5708B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73E87-4727-2ABB-F0AB-FEEEA685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44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0FBB-8469-B37D-12F4-7B436CEF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8EF44-7F90-1FA9-11F4-6F0A7B004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4D257-477C-13A2-DED3-C1C38F71A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904BB-7742-8F9D-46B5-522647723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E3D33-B9E2-AF72-E754-43D7CD07D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14062-EE46-9462-1198-E63CD5A2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6783A-1FF9-0246-6B5C-7178F956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BBE69-3CD4-C534-31FE-056307A4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212F-9800-DCCB-1BBF-35280267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B1DC-D45C-5874-A4B7-A9E9CD28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96BEE-A2B2-8E54-2102-6BB8792C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3A40-B4CC-6343-9DF6-689719DF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24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02D76-F107-1D60-B290-471A500D7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98B24-097B-1533-33A2-7B418625F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7BD35-2711-4996-D2FD-23DBBDD0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6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59BE-F653-5984-DE1C-2A6359DD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DCAFE-A533-E50F-6825-227B138B6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5D089-F698-583C-EE0E-A68F6F7A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0A3F6-14CB-6D9F-C2A7-89717830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434DC-38CA-2E1A-A608-07086FF8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9D3E9-EECB-EBF0-F2F9-4C1443FD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8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9DF4A-F989-4CAB-0651-A028DB05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B24E-512A-D88A-795C-64A745CE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42442-BCD7-490C-9ADB-8F342939E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EF36-1362-CFA1-761A-DBDAA7A93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28B7D-A273-F6BC-FC25-38E5E1741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95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network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basics.com/basics-of-the-i2c-communication-protocol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circuitbasics.com/basics-uart-communication/" TargetMode="External"/><Relationship Id="rId4" Type="http://schemas.openxmlformats.org/officeDocument/2006/relationships/hyperlink" Target="https://www.circuitbasics.com/basics-of-the-spi-communication-protoco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BE3FD-397D-D456-C9DB-394AD49005F9}"/>
              </a:ext>
            </a:extLst>
          </p:cNvPr>
          <p:cNvSpPr txBox="1"/>
          <p:nvPr/>
        </p:nvSpPr>
        <p:spPr>
          <a:xfrm>
            <a:off x="813847" y="1487327"/>
            <a:ext cx="72206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</a:p>
          <a:p>
            <a:endParaRPr lang="en-GB" sz="4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Summary of data collection using remote sensors</a:t>
            </a:r>
          </a:p>
          <a:p>
            <a:endParaRPr lang="en-GB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v2</a:t>
            </a:r>
          </a:p>
          <a:p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Thomas Bryden</a:t>
            </a:r>
          </a:p>
          <a:p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 April 2025 </a:t>
            </a:r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 descr="Photo of the WATR Bankside unit next to a river">
            <a:extLst>
              <a:ext uri="{FF2B5EF4-FFF2-40B4-BE49-F238E27FC236}">
                <a16:creationId xmlns:a16="http://schemas.microsoft.com/office/drawing/2014/main" id="{42230123-59CA-067D-52C5-8AA8AB7A3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28" y="1277245"/>
            <a:ext cx="3602736" cy="540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82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9394-1831-6546-7818-91A35AB7B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C1D1C-8180-C8F6-8921-8744BB5C3867}"/>
              </a:ext>
            </a:extLst>
          </p:cNvPr>
          <p:cNvSpPr txBox="1"/>
          <p:nvPr/>
        </p:nvSpPr>
        <p:spPr>
          <a:xfrm>
            <a:off x="13849" y="819150"/>
            <a:ext cx="470445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US" sz="2800" dirty="0"/>
              <a:t>Contain all components on single chip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US" sz="2800" dirty="0"/>
              <a:t>Cons: Less powerful than full computer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Pros: Smaller, cheaper, uses far less power</a:t>
            </a:r>
            <a:endParaRPr lang="en-US" sz="2800" dirty="0"/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Well suited for remote sensing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1C92A-2C93-7D8F-162C-665A4ABC1C09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3.a Microcontroller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Microchip AT89S51-24AU, 8bit 8051 Microcontroller, Microcontrollers, 20MHz,  8 kB Flash, 44-Pin TQFP">
            <a:extLst>
              <a:ext uri="{FF2B5EF4-FFF2-40B4-BE49-F238E27FC236}">
                <a16:creationId xmlns:a16="http://schemas.microsoft.com/office/drawing/2014/main" id="{45223957-5409-949F-CB19-F020116DC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44" y="5567020"/>
            <a:ext cx="2223461" cy="125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cation of connectors and main ICs on Raspberry Pi 5">
            <a:extLst>
              <a:ext uri="{FF2B5EF4-FFF2-40B4-BE49-F238E27FC236}">
                <a16:creationId xmlns:a16="http://schemas.microsoft.com/office/drawing/2014/main" id="{91CD0252-CD8F-7407-B9DF-235AB881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11" y="819150"/>
            <a:ext cx="4582851" cy="328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F2FA84-F241-F8EF-2568-124C3C0CAE5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800681" y="2880360"/>
            <a:ext cx="411064" cy="1726555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AA955F-95AB-7E36-FE8F-AEB305FA774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861398" y="2130552"/>
            <a:ext cx="1974810" cy="2193461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5A1C05-E078-DA77-2BBA-56627BAF883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366860" y="2468880"/>
            <a:ext cx="253577" cy="1855133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3A9F509-69BA-A7AC-2A3C-5925A675EC06}"/>
              </a:ext>
            </a:extLst>
          </p:cNvPr>
          <p:cNvSpPr/>
          <p:nvPr/>
        </p:nvSpPr>
        <p:spPr>
          <a:xfrm>
            <a:off x="4965085" y="4324013"/>
            <a:ext cx="1310703" cy="96010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Permanent memory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(SSD)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86CEBC-C0F6-33DF-BBE1-83F80C2A7C3E}"/>
              </a:ext>
            </a:extLst>
          </p:cNvPr>
          <p:cNvSpPr/>
          <p:nvPr/>
        </p:nvSpPr>
        <p:spPr>
          <a:xfrm>
            <a:off x="6861399" y="4606915"/>
            <a:ext cx="700692" cy="3943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CPU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7AC255-0E4E-BA8B-DDD0-8711DEF04AEB}"/>
              </a:ext>
            </a:extLst>
          </p:cNvPr>
          <p:cNvSpPr/>
          <p:nvPr/>
        </p:nvSpPr>
        <p:spPr>
          <a:xfrm>
            <a:off x="8147701" y="4324013"/>
            <a:ext cx="1377014" cy="96010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Temporary memory (RAM)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8A3AEF-9B83-CD80-6820-44A68BC32438}"/>
              </a:ext>
            </a:extLst>
          </p:cNvPr>
          <p:cNvCxnSpPr>
            <a:cxnSpLocks/>
            <a:stCxn id="20" idx="2"/>
            <a:endCxn id="1028" idx="0"/>
          </p:cNvCxnSpPr>
          <p:nvPr/>
        </p:nvCxnSpPr>
        <p:spPr>
          <a:xfrm>
            <a:off x="5620437" y="5284118"/>
            <a:ext cx="1596438" cy="282902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85F9EC-4192-88A5-C071-D179B5CCCFA8}"/>
              </a:ext>
            </a:extLst>
          </p:cNvPr>
          <p:cNvCxnSpPr>
            <a:cxnSpLocks/>
            <a:stCxn id="24" idx="2"/>
            <a:endCxn id="1028" idx="0"/>
          </p:cNvCxnSpPr>
          <p:nvPr/>
        </p:nvCxnSpPr>
        <p:spPr>
          <a:xfrm>
            <a:off x="7211745" y="5001216"/>
            <a:ext cx="5130" cy="565804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8CC3B5-4D0E-BB17-BE9E-EF13DEF4E0D6}"/>
              </a:ext>
            </a:extLst>
          </p:cNvPr>
          <p:cNvCxnSpPr>
            <a:cxnSpLocks/>
            <a:stCxn id="26" idx="2"/>
            <a:endCxn id="1028" idx="0"/>
          </p:cNvCxnSpPr>
          <p:nvPr/>
        </p:nvCxnSpPr>
        <p:spPr>
          <a:xfrm flipH="1">
            <a:off x="7216875" y="5284118"/>
            <a:ext cx="1619333" cy="282902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C1ED05D-3AD1-43CD-242C-5C340855F6F2}"/>
              </a:ext>
            </a:extLst>
          </p:cNvPr>
          <p:cNvSpPr/>
          <p:nvPr/>
        </p:nvSpPr>
        <p:spPr>
          <a:xfrm>
            <a:off x="10370335" y="2189995"/>
            <a:ext cx="1310703" cy="6903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Full Computer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FD4382-C68A-BB36-0772-228B4AA756D0}"/>
              </a:ext>
            </a:extLst>
          </p:cNvPr>
          <p:cNvSpPr/>
          <p:nvPr/>
        </p:nvSpPr>
        <p:spPr>
          <a:xfrm>
            <a:off x="10100164" y="5997233"/>
            <a:ext cx="1851044" cy="39166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32622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Microcontroller program is written on a regular computer and then uploaded to the microcontroller </a:t>
            </a:r>
            <a:r>
              <a:rPr lang="en-GB" sz="2800"/>
              <a:t>where it runs in a loop</a:t>
            </a:r>
            <a:endParaRPr lang="en-GB" sz="2800" dirty="0"/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Remote connections*: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Cannot remotely connect whenever </a:t>
            </a:r>
            <a:br>
              <a:rPr lang="en-GB" sz="2800" dirty="0"/>
            </a:br>
            <a:r>
              <a:rPr lang="en-GB" sz="2800" dirty="0"/>
              <a:t>you want, as listening for remote </a:t>
            </a:r>
            <a:br>
              <a:rPr lang="en-GB" sz="2800" dirty="0"/>
            </a:br>
            <a:r>
              <a:rPr lang="en-GB" sz="2800" dirty="0"/>
              <a:t>connections uses microcontroller power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When the microcontroller wakes up it </a:t>
            </a:r>
            <a:br>
              <a:rPr lang="en-GB" sz="2800" dirty="0"/>
            </a:br>
            <a:r>
              <a:rPr lang="en-GB" sz="2800" dirty="0"/>
              <a:t>can check if anyone wants to connect, </a:t>
            </a:r>
            <a:br>
              <a:rPr lang="en-GB" sz="2800" dirty="0"/>
            </a:br>
            <a:r>
              <a:rPr lang="en-GB" sz="2800" dirty="0"/>
              <a:t>or check for program updates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BCD123-220A-DD4E-25C7-CC6216861CA3}"/>
              </a:ext>
            </a:extLst>
          </p:cNvPr>
          <p:cNvSpPr/>
          <p:nvPr/>
        </p:nvSpPr>
        <p:spPr>
          <a:xfrm>
            <a:off x="6598764" y="1809946"/>
            <a:ext cx="5524107" cy="47982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Typical microcontroller program structure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3.a Microcontroller use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7F04B-DB3A-DD1A-5971-CA8A7734A55E}"/>
              </a:ext>
            </a:extLst>
          </p:cNvPr>
          <p:cNvSpPr/>
          <p:nvPr/>
        </p:nvSpPr>
        <p:spPr>
          <a:xfrm>
            <a:off x="6852503" y="2963456"/>
            <a:ext cx="4752000" cy="57600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1. Connect to sensor and read data, see slide 2.b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0FDBC8-5E4B-9118-5E51-D2DF09E2599A}"/>
              </a:ext>
            </a:extLst>
          </p:cNvPr>
          <p:cNvSpPr/>
          <p:nvPr/>
        </p:nvSpPr>
        <p:spPr>
          <a:xfrm>
            <a:off x="6852503" y="3735079"/>
            <a:ext cx="4752000" cy="36000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2. Connect to internet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2F5BF-0B70-5260-0430-C0E507ED390C}"/>
              </a:ext>
            </a:extLst>
          </p:cNvPr>
          <p:cNvSpPr/>
          <p:nvPr/>
        </p:nvSpPr>
        <p:spPr>
          <a:xfrm>
            <a:off x="6852503" y="4290702"/>
            <a:ext cx="4752000" cy="57607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3. Send API POST request, containing sensor measurement, to website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4A3D6-170E-8CE5-8C2E-9623492C5AB6}"/>
              </a:ext>
            </a:extLst>
          </p:cNvPr>
          <p:cNvSpPr/>
          <p:nvPr/>
        </p:nvSpPr>
        <p:spPr>
          <a:xfrm>
            <a:off x="6852503" y="5062395"/>
            <a:ext cx="4752000" cy="57600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4. Check website to see if any updates to program are available, if yes, download updates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69953-3F19-DA13-1320-327D83F9FFE4}"/>
              </a:ext>
            </a:extLst>
          </p:cNvPr>
          <p:cNvSpPr/>
          <p:nvPr/>
        </p:nvSpPr>
        <p:spPr>
          <a:xfrm>
            <a:off x="6852503" y="5834017"/>
            <a:ext cx="4752000" cy="36000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5. Go to sleep for a set amount of time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836E25-34A5-BD6A-1783-8D9A4F0DF5A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28503" y="4095079"/>
            <a:ext cx="0" cy="195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0281A2-E259-B69B-B1B4-322B552E2A4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228503" y="3539456"/>
            <a:ext cx="0" cy="195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668FDF-F53B-A9B6-C72D-498D1405DDC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228503" y="4866772"/>
            <a:ext cx="0" cy="195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BE07FF-8B33-F84B-0CB9-7C07F783460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228503" y="5638395"/>
            <a:ext cx="0" cy="195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4919EA-3D5C-ADF2-1629-2495E94EAD46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 flipH="1">
            <a:off x="7613222" y="4578737"/>
            <a:ext cx="3230561" cy="12700"/>
          </a:xfrm>
          <a:prstGeom prst="bentConnector5">
            <a:avLst>
              <a:gd name="adj1" fmla="val -7076"/>
              <a:gd name="adj2" fmla="val -20613008"/>
              <a:gd name="adj3" fmla="val 10707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2717D9-97DB-A7FA-6EFC-A8823CF08613}"/>
              </a:ext>
            </a:extLst>
          </p:cNvPr>
          <p:cNvSpPr txBox="1"/>
          <p:nvPr/>
        </p:nvSpPr>
        <p:spPr>
          <a:xfrm>
            <a:off x="0" y="6489697"/>
            <a:ext cx="643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*This is my experience, not sure on how this works in industry   </a:t>
            </a:r>
          </a:p>
        </p:txBody>
      </p:sp>
    </p:spTree>
    <p:extLst>
      <p:ext uri="{BB962C8B-B14F-4D97-AF65-F5344CB8AC3E}">
        <p14:creationId xmlns:p14="http://schemas.microsoft.com/office/powerpoint/2010/main" val="177274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aspberry Pi 5 - The Pi Hut">
            <a:extLst>
              <a:ext uri="{FF2B5EF4-FFF2-40B4-BE49-F238E27FC236}">
                <a16:creationId xmlns:a16="http://schemas.microsoft.com/office/drawing/2014/main" id="{EF5D48B2-600E-97FB-8A6E-CA72BB2B6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6" b="8898"/>
          <a:stretch/>
        </p:blipFill>
        <p:spPr bwMode="auto">
          <a:xfrm>
            <a:off x="8902548" y="4100659"/>
            <a:ext cx="2634114" cy="21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duino Uno Rev3">
            <a:extLst>
              <a:ext uri="{FF2B5EF4-FFF2-40B4-BE49-F238E27FC236}">
                <a16:creationId xmlns:a16="http://schemas.microsoft.com/office/drawing/2014/main" id="{1F83E988-5838-E191-B088-7D9219B4D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54" y="3773996"/>
            <a:ext cx="4057549" cy="304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3.b Microcontroller examples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CDF85-E3C5-F460-6569-B88CC8763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28" y="1369979"/>
            <a:ext cx="3476291" cy="1664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3EE01-5DC8-60A9-D0A5-68360C1C1EB2}"/>
              </a:ext>
            </a:extLst>
          </p:cNvPr>
          <p:cNvSpPr txBox="1"/>
          <p:nvPr/>
        </p:nvSpPr>
        <p:spPr>
          <a:xfrm>
            <a:off x="1245616" y="1000647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ESP32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DD1C0-6161-6FA5-EC49-153E54C778D8}"/>
              </a:ext>
            </a:extLst>
          </p:cNvPr>
          <p:cNvSpPr txBox="1"/>
          <p:nvPr/>
        </p:nvSpPr>
        <p:spPr>
          <a:xfrm>
            <a:off x="2317265" y="3589330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EC9A067-20E4-4921-3C6C-F994EC69E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47"/>
          <a:stretch/>
        </p:blipFill>
        <p:spPr bwMode="auto">
          <a:xfrm>
            <a:off x="5693504" y="3583479"/>
            <a:ext cx="2101361" cy="277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A2E25-D3AE-F939-A9ED-2853495FC718}"/>
              </a:ext>
            </a:extLst>
          </p:cNvPr>
          <p:cNvSpPr txBox="1"/>
          <p:nvPr/>
        </p:nvSpPr>
        <p:spPr>
          <a:xfrm>
            <a:off x="5417689" y="3274521"/>
            <a:ext cx="240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STMicroelectronics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23776-E4EF-56DF-8FC5-713786EAE652}"/>
              </a:ext>
            </a:extLst>
          </p:cNvPr>
          <p:cNvSpPr/>
          <p:nvPr/>
        </p:nvSpPr>
        <p:spPr>
          <a:xfrm>
            <a:off x="8363266" y="3214147"/>
            <a:ext cx="3492931" cy="30442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Whereas a Raspberry Pi is a full computer, not a microcontroller, requires more power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76486A-65DD-CCDC-0C3F-C2E15DF52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881" y="797685"/>
            <a:ext cx="1820769" cy="23048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736960-BAD3-1E27-58C7-509225B15D15}"/>
              </a:ext>
            </a:extLst>
          </p:cNvPr>
          <p:cNvSpPr txBox="1"/>
          <p:nvPr/>
        </p:nvSpPr>
        <p:spPr>
          <a:xfrm>
            <a:off x="5818827" y="1583709"/>
            <a:ext cx="185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Texas Instruments</a:t>
            </a:r>
          </a:p>
        </p:txBody>
      </p:sp>
    </p:spTree>
    <p:extLst>
      <p:ext uri="{BB962C8B-B14F-4D97-AF65-F5344CB8AC3E}">
        <p14:creationId xmlns:p14="http://schemas.microsoft.com/office/powerpoint/2010/main" val="149480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7B5A9-5CC0-E0F3-803E-77CFF883D8AD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Send data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68A76-2A1B-EF60-E625-E163E6A9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859E73-8313-B6EB-BD1A-3140D341A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20945"/>
              </p:ext>
            </p:extLst>
          </p:nvPr>
        </p:nvGraphicFramePr>
        <p:xfrm>
          <a:off x="288040" y="1549714"/>
          <a:ext cx="11080686" cy="4803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8315">
                  <a:extLst>
                    <a:ext uri="{9D8B030D-6E8A-4147-A177-3AD203B41FA5}">
                      <a16:colId xmlns:a16="http://schemas.microsoft.com/office/drawing/2014/main" val="2865137893"/>
                    </a:ext>
                  </a:extLst>
                </a:gridCol>
                <a:gridCol w="2592371">
                  <a:extLst>
                    <a:ext uri="{9D8B030D-6E8A-4147-A177-3AD203B41FA5}">
                      <a16:colId xmlns:a16="http://schemas.microsoft.com/office/drawing/2014/main" val="1111342869"/>
                    </a:ext>
                  </a:extLst>
                </a:gridCol>
              </a:tblGrid>
              <a:tr h="1148668"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 Store locally on memory 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Need to physically collect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801603"/>
                  </a:ext>
                </a:extLst>
              </a:tr>
              <a:tr h="1148668"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 Transmit via Wi-Fi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May not be a Wi-Fi connection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016299"/>
                  </a:ext>
                </a:extLst>
              </a:tr>
              <a:tr h="1253308"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 Transmit via mobile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Requires signal and mobile network usage costs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20633"/>
                  </a:ext>
                </a:extLst>
              </a:tr>
              <a:tr h="1253308"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 Transmit via radio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Requires computer in another location to receive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5944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4.a Send data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Depends on location and available connections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3B2E21-366B-C2A6-CE70-DCDB40052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6" r="30910" b="48610"/>
          <a:stretch/>
        </p:blipFill>
        <p:spPr bwMode="auto">
          <a:xfrm>
            <a:off x="4107081" y="4024068"/>
            <a:ext cx="433633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D03617-EFA2-21C5-9587-B36FFA7F175D}"/>
              </a:ext>
            </a:extLst>
          </p:cNvPr>
          <p:cNvGrpSpPr/>
          <p:nvPr/>
        </p:nvGrpSpPr>
        <p:grpSpPr>
          <a:xfrm>
            <a:off x="7245206" y="4024068"/>
            <a:ext cx="629531" cy="974161"/>
            <a:chOff x="6014301" y="2780908"/>
            <a:chExt cx="629531" cy="974161"/>
          </a:xfrm>
        </p:grpSpPr>
        <p:pic>
          <p:nvPicPr>
            <p:cNvPr id="3078" name="Picture 6" descr="Radio Tower Icon Linear Style ...">
              <a:extLst>
                <a:ext uri="{FF2B5EF4-FFF2-40B4-BE49-F238E27FC236}">
                  <a16:creationId xmlns:a16="http://schemas.microsoft.com/office/drawing/2014/main" id="{1D544968-4439-CC7D-5BA7-CAF7050597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52" t="14427" r="19149" b="20585"/>
            <a:stretch/>
          </p:blipFill>
          <p:spPr bwMode="auto">
            <a:xfrm>
              <a:off x="6014301" y="2780908"/>
              <a:ext cx="629531" cy="789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1E325E-B227-F87D-D190-E64B892ACA32}"/>
                </a:ext>
              </a:extLst>
            </p:cNvPr>
            <p:cNvSpPr txBox="1"/>
            <p:nvPr/>
          </p:nvSpPr>
          <p:spPr>
            <a:xfrm>
              <a:off x="6014301" y="3385737"/>
              <a:ext cx="576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4G</a:t>
              </a:r>
            </a:p>
          </p:txBody>
        </p:sp>
      </p:grpSp>
      <p:pic>
        <p:nvPicPr>
          <p:cNvPr id="8" name="Graphic 7" descr="Wi-Fi outline">
            <a:extLst>
              <a:ext uri="{FF2B5EF4-FFF2-40B4-BE49-F238E27FC236}">
                <a16:creationId xmlns:a16="http://schemas.microsoft.com/office/drawing/2014/main" id="{B22D0DAE-8120-A8D1-AA6B-9E4EC54E6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540714" y="4055883"/>
            <a:ext cx="789496" cy="78949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AADDDD2-1B34-5968-5CC7-6BC5036C0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6" r="30910" b="48610"/>
          <a:stretch/>
        </p:blipFill>
        <p:spPr bwMode="auto">
          <a:xfrm>
            <a:off x="4107080" y="2858676"/>
            <a:ext cx="433633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Wireless router outline">
            <a:extLst>
              <a:ext uri="{FF2B5EF4-FFF2-40B4-BE49-F238E27FC236}">
                <a16:creationId xmlns:a16="http://schemas.microsoft.com/office/drawing/2014/main" id="{7CFB74C1-A591-3C96-3700-8C77DB999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6235" y="2806828"/>
            <a:ext cx="914400" cy="914400"/>
          </a:xfrm>
          <a:prstGeom prst="rect">
            <a:avLst/>
          </a:prstGeom>
        </p:spPr>
      </p:pic>
      <p:pic>
        <p:nvPicPr>
          <p:cNvPr id="13" name="Graphic 12" descr="Wireless with solid fill">
            <a:extLst>
              <a:ext uri="{FF2B5EF4-FFF2-40B4-BE49-F238E27FC236}">
                <a16:creationId xmlns:a16="http://schemas.microsoft.com/office/drawing/2014/main" id="{DAF17AD1-D4ED-866C-0883-0362CC2812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639696" y="2975334"/>
            <a:ext cx="591532" cy="59153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5417F8F-E8F3-532A-DD3C-043342B23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6" r="30910" b="48610"/>
          <a:stretch/>
        </p:blipFill>
        <p:spPr bwMode="auto">
          <a:xfrm>
            <a:off x="4107079" y="1736891"/>
            <a:ext cx="433633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8E1333-4EED-78AB-CE7C-69E8AE809CD4}"/>
              </a:ext>
            </a:extLst>
          </p:cNvPr>
          <p:cNvCxnSpPr>
            <a:cxnSpLocks/>
          </p:cNvCxnSpPr>
          <p:nvPr/>
        </p:nvCxnSpPr>
        <p:spPr>
          <a:xfrm>
            <a:off x="5524107" y="3271100"/>
            <a:ext cx="4242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CBA7F2-A8C4-7095-CB40-4E58D38E22B1}"/>
              </a:ext>
            </a:extLst>
          </p:cNvPr>
          <p:cNvCxnSpPr/>
          <p:nvPr/>
        </p:nvCxnSpPr>
        <p:spPr>
          <a:xfrm>
            <a:off x="5478544" y="4450631"/>
            <a:ext cx="12349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A1207FFA-F855-9DC6-E20B-B0413AB0E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6" r="30910" b="48610"/>
          <a:stretch/>
        </p:blipFill>
        <p:spPr bwMode="auto">
          <a:xfrm>
            <a:off x="4107079" y="5343638"/>
            <a:ext cx="433633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Wi-Fi outline">
            <a:extLst>
              <a:ext uri="{FF2B5EF4-FFF2-40B4-BE49-F238E27FC236}">
                <a16:creationId xmlns:a16="http://schemas.microsoft.com/office/drawing/2014/main" id="{1A8B7DA6-3640-2AD8-5F3D-BF82B76CA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540712" y="5375453"/>
            <a:ext cx="789496" cy="789496"/>
          </a:xfrm>
          <a:prstGeom prst="rect">
            <a:avLst/>
          </a:prstGeom>
        </p:spPr>
      </p:pic>
      <p:pic>
        <p:nvPicPr>
          <p:cNvPr id="3080" name="Picture 8" descr="SanDisk Ultra 128 GB Micro SD Card for ...">
            <a:extLst>
              <a:ext uri="{FF2B5EF4-FFF2-40B4-BE49-F238E27FC236}">
                <a16:creationId xmlns:a16="http://schemas.microsoft.com/office/drawing/2014/main" id="{7EBFD429-C316-F075-8B2C-0511CA8E4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23" y="1789014"/>
            <a:ext cx="706318" cy="70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179F0A-F4CE-6546-F6D4-6428DB12B6EE}"/>
              </a:ext>
            </a:extLst>
          </p:cNvPr>
          <p:cNvCxnSpPr>
            <a:stCxn id="3080" idx="1"/>
            <a:endCxn id="14" idx="3"/>
          </p:cNvCxnSpPr>
          <p:nvPr/>
        </p:nvCxnSpPr>
        <p:spPr>
          <a:xfrm flipH="1">
            <a:off x="4540712" y="2142173"/>
            <a:ext cx="108411" cy="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Wi-Fi outline">
            <a:extLst>
              <a:ext uri="{FF2B5EF4-FFF2-40B4-BE49-F238E27FC236}">
                <a16:creationId xmlns:a16="http://schemas.microsoft.com/office/drawing/2014/main" id="{4B0A3D99-9CF1-3A33-78C6-797D24F2F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6760591" y="5356599"/>
            <a:ext cx="789496" cy="78949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DD8F5D-5744-688C-3330-D6749B812AFA}"/>
              </a:ext>
            </a:extLst>
          </p:cNvPr>
          <p:cNvCxnSpPr/>
          <p:nvPr/>
        </p:nvCxnSpPr>
        <p:spPr>
          <a:xfrm>
            <a:off x="5478544" y="5753103"/>
            <a:ext cx="12349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Radio frequency remote control and receiver. 433MHz, with 6 key. - Vetek">
            <a:extLst>
              <a:ext uri="{FF2B5EF4-FFF2-40B4-BE49-F238E27FC236}">
                <a16:creationId xmlns:a16="http://schemas.microsoft.com/office/drawing/2014/main" id="{37A70C3B-7D31-3863-B339-AB60598E8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t="16111" r="44181" b="24988"/>
          <a:stretch/>
        </p:blipFill>
        <p:spPr bwMode="auto">
          <a:xfrm>
            <a:off x="7409723" y="5439265"/>
            <a:ext cx="544995" cy="61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28" descr="Computer with solid fill">
            <a:extLst>
              <a:ext uri="{FF2B5EF4-FFF2-40B4-BE49-F238E27FC236}">
                <a16:creationId xmlns:a16="http://schemas.microsoft.com/office/drawing/2014/main" id="{48745EE3-2199-ADF1-8E44-FC9818FC7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6071" y="5443611"/>
            <a:ext cx="687360" cy="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4.b Send data POST request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How I send data from the sensor to the database, may be different in industry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8A4F86-4818-0363-9CD4-3F9AE6E8B853}"/>
              </a:ext>
            </a:extLst>
          </p:cNvPr>
          <p:cNvSpPr/>
          <p:nvPr/>
        </p:nvSpPr>
        <p:spPr>
          <a:xfrm>
            <a:off x="655410" y="1745994"/>
            <a:ext cx="5184000" cy="47982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POST request:</a:t>
            </a: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bespokesensors.com/databases/</a:t>
            </a:r>
            <a:r>
              <a:rPr lang="en-GB" i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post-sensor.php?api_key</a:t>
            </a:r>
            <a:r>
              <a:rPr lang="en-GB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</a:t>
            </a:r>
            <a:r>
              <a:rPr lang="en-GB" i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XXX&amp;temperature</a:t>
            </a:r>
            <a:r>
              <a:rPr lang="en-GB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=21.26&amp;humidity=85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5E22D-C618-3C18-25C9-3BB49D4A3B6B}"/>
              </a:ext>
            </a:extLst>
          </p:cNvPr>
          <p:cNvSpPr/>
          <p:nvPr/>
        </p:nvSpPr>
        <p:spPr>
          <a:xfrm>
            <a:off x="6353418" y="1745994"/>
            <a:ext cx="5183172" cy="47982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Hosted webpage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bespokesensors.com/databases/post-</a:t>
            </a:r>
            <a:r>
              <a:rPr lang="en-GB" i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sensor.php</a:t>
            </a:r>
            <a:endParaRPr lang="en-GB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Extract </a:t>
            </a:r>
            <a:r>
              <a:rPr lang="en-GB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api_key</a:t>
            </a: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sensor data from POST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</a:t>
            </a:r>
            <a:r>
              <a:rPr lang="en-GB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api_key</a:t>
            </a: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work out which table to insert sensor data into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 SQL query to insert data into table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Execute SQL query, data stored in database</a:t>
            </a: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3936E-6074-A044-67B6-8B0FA7A11ECF}"/>
              </a:ext>
            </a:extLst>
          </p:cNvPr>
          <p:cNvSpPr txBox="1"/>
          <p:nvPr/>
        </p:nvSpPr>
        <p:spPr>
          <a:xfrm>
            <a:off x="1182940" y="4768356"/>
            <a:ext cx="41289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 </a:t>
            </a:r>
            <a:r>
              <a:rPr lang="en-GB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httpRequestData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api_key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apiKeyValue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"&amp;temperature="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GB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temperat</a:t>
            </a:r>
            <a:r>
              <a:rPr lang="en-GB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"&amp;humidity="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GB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humidity</a:t>
            </a:r>
            <a:r>
              <a:rPr lang="en-GB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44594-E611-6436-4D6A-DEA76F799CBB}"/>
              </a:ext>
            </a:extLst>
          </p:cNvPr>
          <p:cNvSpPr txBox="1"/>
          <p:nvPr/>
        </p:nvSpPr>
        <p:spPr>
          <a:xfrm>
            <a:off x="6556094" y="4768356"/>
            <a:ext cx="47778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if ($_SERVER["REQUEST_METHOD"] == "POST") {</a:t>
            </a:r>
          </a:p>
          <a:p>
            <a:r>
              <a:rPr lang="en-GB" sz="1600" dirty="0"/>
              <a:t>…</a:t>
            </a:r>
          </a:p>
          <a:p>
            <a:r>
              <a:rPr lang="en-GB" sz="1600" dirty="0"/>
              <a:t>$</a:t>
            </a:r>
            <a:r>
              <a:rPr lang="en-GB" sz="1600" dirty="0" err="1"/>
              <a:t>sensor_sql_init</a:t>
            </a:r>
            <a:r>
              <a:rPr lang="en-GB" sz="1600" dirty="0"/>
              <a:t> = "INSERT INTO " . $table . " (";</a:t>
            </a:r>
          </a:p>
          <a:p>
            <a:r>
              <a:rPr lang="en-GB" sz="1600" dirty="0"/>
              <a:t>…</a:t>
            </a:r>
          </a:p>
          <a:p>
            <a:r>
              <a:rPr lang="en-GB" sz="1600" dirty="0"/>
              <a:t>…</a:t>
            </a:r>
          </a:p>
          <a:p>
            <a:r>
              <a:rPr lang="en-GB" sz="1600" dirty="0"/>
              <a:t>if ($</a:t>
            </a:r>
            <a:r>
              <a:rPr lang="en-GB" sz="1600" dirty="0" err="1"/>
              <a:t>sensor_conn</a:t>
            </a:r>
            <a:r>
              <a:rPr lang="en-GB" sz="1600" dirty="0"/>
              <a:t>-&gt;query($</a:t>
            </a:r>
            <a:r>
              <a:rPr lang="en-GB" sz="1600" dirty="0" err="1"/>
              <a:t>sensor_sql</a:t>
            </a:r>
            <a:r>
              <a:rPr lang="en-GB" sz="1600" dirty="0"/>
              <a:t>) === TRUE) {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80D70-9E2B-814E-5464-8815F23763D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839410" y="4145116"/>
            <a:ext cx="5140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43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4.c Send data via radio frequency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Radio frequency has the lowest power requirements, can be transmitted relatively long distances (typically up to 10 km in rural locations) and does not cost for data usage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However, radio frequency requires another computer (a gateway) to receive the transmitted data, the gateway computer has a radio frequency receiver and is in a building with power and internet. The gateway computer uploads the received data to the database. </a:t>
            </a:r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The Things Network </a:t>
            </a:r>
            <a:r>
              <a:rPr lang="en-GB" sz="2800" dirty="0">
                <a:hlinkClick r:id="rId3"/>
              </a:rPr>
              <a:t>https://www.thethingsnetwork.org/</a:t>
            </a:r>
            <a:r>
              <a:rPr lang="en-GB" sz="2800" dirty="0"/>
              <a:t> 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Creating a network of gateway computers around the world (</a:t>
            </a:r>
            <a:r>
              <a:rPr lang="en-GB" sz="2800" dirty="0" err="1"/>
              <a:t>LoRaWAN</a:t>
            </a:r>
            <a:r>
              <a:rPr lang="en-GB" sz="2800" dirty="0"/>
              <a:t>®)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My understanding is then you just use a nearby </a:t>
            </a:r>
            <a:r>
              <a:rPr lang="en-GB" sz="2800" dirty="0" err="1"/>
              <a:t>LoRaWAN</a:t>
            </a:r>
            <a:r>
              <a:rPr lang="en-GB" sz="2800" dirty="0"/>
              <a:t>® gateway instead of requiring your own gateway computer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Unsure how much this is used in industry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79E2C-D152-BF4B-ADD6-7659BD2E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116" y="4430427"/>
            <a:ext cx="160042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2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C5727-7577-8A2B-F47C-E85869DB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BA011-D32F-1A35-3F45-BD9735F2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2D845-D2C7-18CB-84D3-5C8B7FF8094E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Power supply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2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9BE01-720B-CD17-CE19-14186089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F062D-863C-79E3-7870-880B197A0226}"/>
              </a:ext>
            </a:extLst>
          </p:cNvPr>
          <p:cNvSpPr txBox="1"/>
          <p:nvPr/>
        </p:nvSpPr>
        <p:spPr>
          <a:xfrm>
            <a:off x="13848" y="819150"/>
            <a:ext cx="12178151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Almost always Lithium-ion battery and solar panel, could be mains connected if not remote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endParaRPr lang="en-GB" sz="2800" dirty="0"/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endParaRPr lang="en-GB" sz="2800" dirty="0"/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endParaRPr lang="en-GB" sz="2800" dirty="0"/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endParaRPr lang="en-GB" sz="2800" dirty="0"/>
          </a:p>
          <a:p>
            <a:pPr>
              <a:spcAft>
                <a:spcPts val="2400"/>
              </a:spcAft>
              <a:buClr>
                <a:srgbClr val="559B93"/>
              </a:buClr>
            </a:pPr>
            <a:r>
              <a:rPr lang="en-GB" sz="2800" dirty="0"/>
              <a:t> </a:t>
            </a:r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Quantity of data seems to normally be limited by power constraints 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Biosphere water sensors changing data collection frequency summer / winter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C7FAB-9DB1-382E-8EE8-7975F65A707A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5.a Battery and solar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E24EC-B2D0-E820-25F8-920144C49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80"/>
          <a:stretch/>
        </p:blipFill>
        <p:spPr bwMode="auto">
          <a:xfrm>
            <a:off x="3782759" y="2209800"/>
            <a:ext cx="3865802" cy="291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849259-2145-E276-9B1E-199726D4F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2" t="28447" b="30754"/>
          <a:stretch/>
        </p:blipFill>
        <p:spPr bwMode="auto">
          <a:xfrm>
            <a:off x="10025270" y="3790036"/>
            <a:ext cx="1613517" cy="13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B783B1-D686-0C29-9EBD-03B1006D0481}"/>
              </a:ext>
            </a:extLst>
          </p:cNvPr>
          <p:cNvCxnSpPr>
            <a:cxnSpLocks/>
            <a:stCxn id="1030" idx="1"/>
          </p:cNvCxnSpPr>
          <p:nvPr/>
        </p:nvCxnSpPr>
        <p:spPr>
          <a:xfrm flipH="1">
            <a:off x="7648561" y="4457548"/>
            <a:ext cx="2376709" cy="525932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787B86-C72F-9A36-D1CD-5C9B3C317F9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757416" y="2897064"/>
            <a:ext cx="1165464" cy="1427420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45D025-924A-09D8-E7CC-B19C219610FB}"/>
              </a:ext>
            </a:extLst>
          </p:cNvPr>
          <p:cNvSpPr/>
          <p:nvPr/>
        </p:nvSpPr>
        <p:spPr>
          <a:xfrm>
            <a:off x="7922880" y="2562131"/>
            <a:ext cx="2904555" cy="6698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Battery charger circuit, in: 5.5 V, out: 2.5–4.2 V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47A0A7-A8CB-65A3-29F7-41D0E88127A7}"/>
              </a:ext>
            </a:extLst>
          </p:cNvPr>
          <p:cNvSpPr/>
          <p:nvPr/>
        </p:nvSpPr>
        <p:spPr>
          <a:xfrm>
            <a:off x="1364565" y="2439186"/>
            <a:ext cx="1388759" cy="66062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Batteries, 2.5-4.2 V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FA8035-A60C-6BCB-75AD-0BCD7B313FFB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53324" y="2769501"/>
            <a:ext cx="1790116" cy="161395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B48CD77-3DD6-6C04-16B8-C27BE116AB72}"/>
              </a:ext>
            </a:extLst>
          </p:cNvPr>
          <p:cNvSpPr/>
          <p:nvPr/>
        </p:nvSpPr>
        <p:spPr>
          <a:xfrm>
            <a:off x="108575" y="3504077"/>
            <a:ext cx="3197544" cy="90170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Microcontroller, with onboard voltage regulator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in: 2.5–4.2 V, regulated: 3.3 V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824916-422A-0209-6FAD-72EDF21AE030}"/>
              </a:ext>
            </a:extLst>
          </p:cNvPr>
          <p:cNvSpPr/>
          <p:nvPr/>
        </p:nvSpPr>
        <p:spPr>
          <a:xfrm>
            <a:off x="7648561" y="4184256"/>
            <a:ext cx="1998359" cy="41352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Solar, in: 5.5 V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BB701-99B0-971D-2331-81431B54915D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306119" y="3883156"/>
            <a:ext cx="2884369" cy="71776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06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AF2AD-BEEA-1A93-705B-C8773FED9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3209-D8D7-3BFB-6644-E8314950C7EF}"/>
              </a:ext>
            </a:extLst>
          </p:cNvPr>
          <p:cNvSpPr/>
          <p:nvPr/>
        </p:nvSpPr>
        <p:spPr>
          <a:xfrm>
            <a:off x="0" y="730944"/>
            <a:ext cx="12192000" cy="6127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9C70C-73BC-9BD9-989F-16CCD548FC79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 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BB760A-D74A-59C2-6938-E67FD2D3E459}"/>
              </a:ext>
            </a:extLst>
          </p:cNvPr>
          <p:cNvSpPr/>
          <p:nvPr/>
        </p:nvSpPr>
        <p:spPr>
          <a:xfrm>
            <a:off x="3279721" y="1907112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25CBDA-E16B-8193-95CA-339D1D638FC6}"/>
              </a:ext>
            </a:extLst>
          </p:cNvPr>
          <p:cNvSpPr/>
          <p:nvPr/>
        </p:nvSpPr>
        <p:spPr>
          <a:xfrm>
            <a:off x="6536069" y="1907112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</p:txBody>
      </p:sp>
      <p:pic>
        <p:nvPicPr>
          <p:cNvPr id="20" name="Picture 2" descr="Raspberry Pi RP2040 Microcontroller - The Pi Hut">
            <a:extLst>
              <a:ext uri="{FF2B5EF4-FFF2-40B4-BE49-F238E27FC236}">
                <a16:creationId xmlns:a16="http://schemas.microsoft.com/office/drawing/2014/main" id="{86B35BA5-C460-B3B4-214C-B376C855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4" y="2442580"/>
            <a:ext cx="788507" cy="788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A19D7B-A049-DD7D-FED3-0CBE325E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37" y="2446416"/>
            <a:ext cx="679743" cy="587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11EAC0-BECD-524D-6EC3-1C11DD3F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865" y="2703496"/>
            <a:ext cx="934216" cy="1055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8" descr="Ultrasonic Sensor">
            <a:extLst>
              <a:ext uri="{FF2B5EF4-FFF2-40B4-BE49-F238E27FC236}">
                <a16:creationId xmlns:a16="http://schemas.microsoft.com/office/drawing/2014/main" id="{9A37A36D-9C36-E960-C829-A7E214DDF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6" t="26880" r="17217" b="26685"/>
          <a:stretch/>
        </p:blipFill>
        <p:spPr bwMode="auto">
          <a:xfrm>
            <a:off x="4169674" y="2906945"/>
            <a:ext cx="1346057" cy="9180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16D575-DB22-5DB5-D999-62A82E43B296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363373" y="2897112"/>
            <a:ext cx="916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10455C-3BB6-0739-73E0-3F4F897DD61A}"/>
              </a:ext>
            </a:extLst>
          </p:cNvPr>
          <p:cNvSpPr txBox="1"/>
          <p:nvPr/>
        </p:nvSpPr>
        <p:spPr>
          <a:xfrm>
            <a:off x="23373" y="2019949"/>
            <a:ext cx="234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Physical property to measure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Temperature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Gas concentration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B43795-DBF0-8AEC-7F2D-378686706212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8876069" y="2897112"/>
            <a:ext cx="916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CEF67C-0B5F-DFE2-A05E-DE9BBAEA684F}"/>
              </a:ext>
            </a:extLst>
          </p:cNvPr>
          <p:cNvCxnSpPr>
            <a:cxnSpLocks/>
          </p:cNvCxnSpPr>
          <p:nvPr/>
        </p:nvCxnSpPr>
        <p:spPr>
          <a:xfrm>
            <a:off x="5629246" y="2418298"/>
            <a:ext cx="90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55A25E-FDA5-1283-39F1-E786E3735415}"/>
              </a:ext>
            </a:extLst>
          </p:cNvPr>
          <p:cNvCxnSpPr>
            <a:cxnSpLocks/>
          </p:cNvCxnSpPr>
          <p:nvPr/>
        </p:nvCxnSpPr>
        <p:spPr>
          <a:xfrm>
            <a:off x="5629246" y="2721773"/>
            <a:ext cx="9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6957CA-57E4-8FE2-DA22-B4029E87DE32}"/>
              </a:ext>
            </a:extLst>
          </p:cNvPr>
          <p:cNvCxnSpPr>
            <a:cxnSpLocks/>
          </p:cNvCxnSpPr>
          <p:nvPr/>
        </p:nvCxnSpPr>
        <p:spPr>
          <a:xfrm>
            <a:off x="5629246" y="3208128"/>
            <a:ext cx="900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A17F62-04B1-300D-9F97-DAFA3787D1C4}"/>
              </a:ext>
            </a:extLst>
          </p:cNvPr>
          <p:cNvCxnSpPr>
            <a:cxnSpLocks/>
            <a:stCxn id="60" idx="0"/>
            <a:endCxn id="8" idx="2"/>
          </p:cNvCxnSpPr>
          <p:nvPr/>
        </p:nvCxnSpPr>
        <p:spPr>
          <a:xfrm flipV="1">
            <a:off x="7706069" y="3887112"/>
            <a:ext cx="0" cy="9125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4EE5230-71BD-E57A-65AF-B29E81F9A0DC}"/>
              </a:ext>
            </a:extLst>
          </p:cNvPr>
          <p:cNvSpPr/>
          <p:nvPr/>
        </p:nvSpPr>
        <p:spPr>
          <a:xfrm>
            <a:off x="3472237" y="1765571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ECB9CE-2638-361D-B584-BB5476F2BA07}"/>
              </a:ext>
            </a:extLst>
          </p:cNvPr>
          <p:cNvSpPr txBox="1"/>
          <p:nvPr/>
        </p:nvSpPr>
        <p:spPr>
          <a:xfrm>
            <a:off x="9792417" y="2158448"/>
            <a:ext cx="23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 data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local storage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Via mobile network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central location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9C1AD49-C74E-9CFB-40D2-28D2AECC46BA}"/>
              </a:ext>
            </a:extLst>
          </p:cNvPr>
          <p:cNvSpPr/>
          <p:nvPr/>
        </p:nvSpPr>
        <p:spPr>
          <a:xfrm>
            <a:off x="3625048" y="827300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1534E1-1A0E-6AD2-DD90-C945C20F53FE}"/>
              </a:ext>
            </a:extLst>
          </p:cNvPr>
          <p:cNvSpPr/>
          <p:nvPr/>
        </p:nvSpPr>
        <p:spPr>
          <a:xfrm>
            <a:off x="8591998" y="1850156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A92D03-12B2-ED57-D8F3-B93BB34CA109}"/>
              </a:ext>
            </a:extLst>
          </p:cNvPr>
          <p:cNvSpPr/>
          <p:nvPr/>
        </p:nvSpPr>
        <p:spPr>
          <a:xfrm>
            <a:off x="10962417" y="1809263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5B38B3-5BAB-37CD-816F-C0A80C924EAA}"/>
              </a:ext>
            </a:extLst>
          </p:cNvPr>
          <p:cNvSpPr txBox="1"/>
          <p:nvPr/>
        </p:nvSpPr>
        <p:spPr>
          <a:xfrm>
            <a:off x="4157214" y="758376"/>
            <a:ext cx="387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Connections and communication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 power lines (positive &amp; negative) 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1-4 communication lines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DE4E8B0-A193-E480-A650-27DB737D689B}"/>
              </a:ext>
            </a:extLst>
          </p:cNvPr>
          <p:cNvSpPr/>
          <p:nvPr/>
        </p:nvSpPr>
        <p:spPr>
          <a:xfrm>
            <a:off x="6536069" y="4799673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supply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3870029-98AC-FB9E-540B-3D8008046135}"/>
              </a:ext>
            </a:extLst>
          </p:cNvPr>
          <p:cNvCxnSpPr>
            <a:cxnSpLocks/>
          </p:cNvCxnSpPr>
          <p:nvPr/>
        </p:nvCxnSpPr>
        <p:spPr>
          <a:xfrm>
            <a:off x="5981700" y="1606848"/>
            <a:ext cx="134988" cy="7705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3BA6AF9B-173D-E8C3-910A-EC96DCFC7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6632" y="5507408"/>
            <a:ext cx="912022" cy="899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28653A-E0ED-5F00-A4EC-FC84508A3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938" y="5230359"/>
            <a:ext cx="843701" cy="843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0" name="Picture 6" descr="18650 Li-Ion Samsung INR18650-35E ...">
            <a:extLst>
              <a:ext uri="{FF2B5EF4-FFF2-40B4-BE49-F238E27FC236}">
                <a16:creationId xmlns:a16="http://schemas.microsoft.com/office/drawing/2014/main" id="{8ADF49D8-0A85-7421-8788-8C6F5A596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787" y="6111107"/>
            <a:ext cx="822782" cy="6139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B6A0DC8-8423-D79F-4B14-E44148FEE041}"/>
              </a:ext>
            </a:extLst>
          </p:cNvPr>
          <p:cNvSpPr/>
          <p:nvPr/>
        </p:nvSpPr>
        <p:spPr>
          <a:xfrm>
            <a:off x="8608855" y="4554321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72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Overview 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B1A360-9172-F9C3-BC92-62FCB7594E90}"/>
              </a:ext>
            </a:extLst>
          </p:cNvPr>
          <p:cNvSpPr/>
          <p:nvPr/>
        </p:nvSpPr>
        <p:spPr>
          <a:xfrm>
            <a:off x="3279721" y="1907112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69266-6EC2-ECC4-6AB6-6A62D79ABD19}"/>
              </a:ext>
            </a:extLst>
          </p:cNvPr>
          <p:cNvSpPr/>
          <p:nvPr/>
        </p:nvSpPr>
        <p:spPr>
          <a:xfrm>
            <a:off x="6536069" y="1907112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</p:txBody>
      </p:sp>
      <p:pic>
        <p:nvPicPr>
          <p:cNvPr id="20" name="Picture 2" descr="Raspberry Pi RP2040 Microcontroller - The Pi Hut">
            <a:extLst>
              <a:ext uri="{FF2B5EF4-FFF2-40B4-BE49-F238E27FC236}">
                <a16:creationId xmlns:a16="http://schemas.microsoft.com/office/drawing/2014/main" id="{D1C9DD0F-457F-DDE8-62D8-C1A52965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4" y="2442580"/>
            <a:ext cx="788507" cy="788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9208F6-5C93-7944-7906-850C7047C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37" y="2446416"/>
            <a:ext cx="679743" cy="587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45D0C7-D498-DD9D-FB4D-DBB7059A0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865" y="2703496"/>
            <a:ext cx="934216" cy="1055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8" descr="Ultrasonic Sensor">
            <a:extLst>
              <a:ext uri="{FF2B5EF4-FFF2-40B4-BE49-F238E27FC236}">
                <a16:creationId xmlns:a16="http://schemas.microsoft.com/office/drawing/2014/main" id="{06EF9131-C6F1-AF28-76A6-1F7826DF0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6" t="26880" r="17217" b="26685"/>
          <a:stretch/>
        </p:blipFill>
        <p:spPr bwMode="auto">
          <a:xfrm>
            <a:off x="4169674" y="2906945"/>
            <a:ext cx="1346057" cy="9180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63EDF-3AC9-49A8-07DB-A1F5870628A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363373" y="2897112"/>
            <a:ext cx="916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DBD642-FBAD-41A8-AB68-727177A8025E}"/>
              </a:ext>
            </a:extLst>
          </p:cNvPr>
          <p:cNvSpPr txBox="1"/>
          <p:nvPr/>
        </p:nvSpPr>
        <p:spPr>
          <a:xfrm>
            <a:off x="23373" y="2019949"/>
            <a:ext cx="234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Physical property to measure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Temperature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Gas concentration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E70977-4A0D-CFCD-A29C-F0D2D03C27EB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8876069" y="2897112"/>
            <a:ext cx="916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1E997-03AC-2C3E-259C-58107F3641DC}"/>
              </a:ext>
            </a:extLst>
          </p:cNvPr>
          <p:cNvCxnSpPr>
            <a:cxnSpLocks/>
          </p:cNvCxnSpPr>
          <p:nvPr/>
        </p:nvCxnSpPr>
        <p:spPr>
          <a:xfrm>
            <a:off x="5629246" y="2418298"/>
            <a:ext cx="90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6D1F69-21BB-DCD6-0FF7-1D4E2BC6C39A}"/>
              </a:ext>
            </a:extLst>
          </p:cNvPr>
          <p:cNvCxnSpPr>
            <a:cxnSpLocks/>
          </p:cNvCxnSpPr>
          <p:nvPr/>
        </p:nvCxnSpPr>
        <p:spPr>
          <a:xfrm>
            <a:off x="5629246" y="2721773"/>
            <a:ext cx="9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773709-9DBB-5F42-B761-D5172DCE27BD}"/>
              </a:ext>
            </a:extLst>
          </p:cNvPr>
          <p:cNvCxnSpPr>
            <a:cxnSpLocks/>
          </p:cNvCxnSpPr>
          <p:nvPr/>
        </p:nvCxnSpPr>
        <p:spPr>
          <a:xfrm>
            <a:off x="5629246" y="3208128"/>
            <a:ext cx="900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DC975D-E22A-47EB-F26F-299E3DE4A073}"/>
              </a:ext>
            </a:extLst>
          </p:cNvPr>
          <p:cNvCxnSpPr>
            <a:cxnSpLocks/>
            <a:stCxn id="60" idx="0"/>
            <a:endCxn id="8" idx="2"/>
          </p:cNvCxnSpPr>
          <p:nvPr/>
        </p:nvCxnSpPr>
        <p:spPr>
          <a:xfrm flipV="1">
            <a:off x="7706069" y="3887112"/>
            <a:ext cx="0" cy="9125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5622A60-C66C-2EAE-1A42-7D95A05C0591}"/>
              </a:ext>
            </a:extLst>
          </p:cNvPr>
          <p:cNvSpPr/>
          <p:nvPr/>
        </p:nvSpPr>
        <p:spPr>
          <a:xfrm>
            <a:off x="3472237" y="1765571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98CCB5-C642-ECC1-D877-F264632EED69}"/>
              </a:ext>
            </a:extLst>
          </p:cNvPr>
          <p:cNvSpPr txBox="1"/>
          <p:nvPr/>
        </p:nvSpPr>
        <p:spPr>
          <a:xfrm>
            <a:off x="9792417" y="2158448"/>
            <a:ext cx="23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 data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local storage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Via mobile network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central location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63B3F7-C60E-2B19-374E-3EBE86849ADC}"/>
              </a:ext>
            </a:extLst>
          </p:cNvPr>
          <p:cNvSpPr/>
          <p:nvPr/>
        </p:nvSpPr>
        <p:spPr>
          <a:xfrm>
            <a:off x="3625048" y="827300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1536B9-F355-7339-E3E8-D739CFF03CF1}"/>
              </a:ext>
            </a:extLst>
          </p:cNvPr>
          <p:cNvSpPr/>
          <p:nvPr/>
        </p:nvSpPr>
        <p:spPr>
          <a:xfrm>
            <a:off x="8591998" y="1850156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0579FD-D15F-43AF-56FA-5E08BD4304F5}"/>
              </a:ext>
            </a:extLst>
          </p:cNvPr>
          <p:cNvSpPr/>
          <p:nvPr/>
        </p:nvSpPr>
        <p:spPr>
          <a:xfrm>
            <a:off x="10962417" y="1809263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C93AAD-6A8D-34FE-9A3C-99FCBBB9D197}"/>
              </a:ext>
            </a:extLst>
          </p:cNvPr>
          <p:cNvSpPr txBox="1"/>
          <p:nvPr/>
        </p:nvSpPr>
        <p:spPr>
          <a:xfrm>
            <a:off x="4157214" y="758376"/>
            <a:ext cx="387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Connections and communication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 power lines (positive &amp; negative) 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1-4 communication lines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85AB6D4-6082-1668-CD98-25BC9BCEA850}"/>
              </a:ext>
            </a:extLst>
          </p:cNvPr>
          <p:cNvSpPr/>
          <p:nvPr/>
        </p:nvSpPr>
        <p:spPr>
          <a:xfrm>
            <a:off x="6536069" y="4799673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supply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3B6F4E1-E834-15FB-C10A-61BBAF17EEFF}"/>
              </a:ext>
            </a:extLst>
          </p:cNvPr>
          <p:cNvCxnSpPr>
            <a:cxnSpLocks/>
          </p:cNvCxnSpPr>
          <p:nvPr/>
        </p:nvCxnSpPr>
        <p:spPr>
          <a:xfrm>
            <a:off x="5981700" y="1606848"/>
            <a:ext cx="134988" cy="7705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2F53559C-AC4B-3E07-11E0-D10D7DF98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6632" y="5507408"/>
            <a:ext cx="912022" cy="899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FC9461A-BB28-074A-5F33-CA9188301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938" y="5230359"/>
            <a:ext cx="843701" cy="843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0" name="Picture 6" descr="18650 Li-Ion Samsung INR18650-35E ...">
            <a:extLst>
              <a:ext uri="{FF2B5EF4-FFF2-40B4-BE49-F238E27FC236}">
                <a16:creationId xmlns:a16="http://schemas.microsoft.com/office/drawing/2014/main" id="{77AB7E7B-8A42-863A-ADCF-FE6657E4C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787" y="6111107"/>
            <a:ext cx="822782" cy="6139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0A04840-20EC-5E4D-8008-9E6345B68C56}"/>
              </a:ext>
            </a:extLst>
          </p:cNvPr>
          <p:cNvSpPr/>
          <p:nvPr/>
        </p:nvSpPr>
        <p:spPr>
          <a:xfrm>
            <a:off x="8608855" y="4554321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5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7B5A9-5CC0-E0F3-803E-77CFF883D8AD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Sensor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DB4B2-DBB8-D472-E397-38C4B2733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3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1.a Sensor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Sensor measures a physical quantity and converts it to a communication protocol (communication protocols are described in slide 2.b)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The method of converting physical property to communication protocol varies for every sensor and depends on the physical quantity being measured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Each sensor needs to be supplied with power wires (1 positive and 1 negative) and communication wires (see slide 2.a)</a:t>
            </a:r>
          </a:p>
          <a:p>
            <a:pPr marL="447675" indent="-447675"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Small circuits may be required next to the sensor: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42F662-F0B5-042D-5835-BAE06A7892C9}"/>
              </a:ext>
            </a:extLst>
          </p:cNvPr>
          <p:cNvGrpSpPr/>
          <p:nvPr/>
        </p:nvGrpSpPr>
        <p:grpSpPr>
          <a:xfrm>
            <a:off x="357188" y="4993658"/>
            <a:ext cx="11477624" cy="1705956"/>
            <a:chOff x="588087" y="4993658"/>
            <a:chExt cx="11477624" cy="17059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09A00E-AE62-70F0-8E59-8524E107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311" y="5259614"/>
              <a:ext cx="1665634" cy="144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0" name="Picture 2" descr="An image of BME280 Breakout - Temperature, Pressure, Humidity Sensor">
              <a:extLst>
                <a:ext uri="{FF2B5EF4-FFF2-40B4-BE49-F238E27FC236}">
                  <a16:creationId xmlns:a16="http://schemas.microsoft.com/office/drawing/2014/main" id="{F8641E22-559C-3EEE-DFA2-4DB766B9BF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162" y="5259614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AE9ADC-BF38-8004-0F7C-221A56A2B6CB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319945" y="5593822"/>
              <a:ext cx="1461605" cy="385792"/>
            </a:xfrm>
            <a:prstGeom prst="straightConnector1">
              <a:avLst/>
            </a:prstGeom>
            <a:ln w="57150">
              <a:solidFill>
                <a:srgbClr val="559B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A8228B-5EA3-02C0-63B8-BF5C915FD9F4}"/>
                </a:ext>
              </a:extLst>
            </p:cNvPr>
            <p:cNvSpPr txBox="1"/>
            <p:nvPr/>
          </p:nvSpPr>
          <p:spPr>
            <a:xfrm>
              <a:off x="588087" y="4993658"/>
              <a:ext cx="2007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Sensor purchased from Bosch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BA764C-A958-DDE2-A4DD-6CAB53210D18}"/>
                </a:ext>
              </a:extLst>
            </p:cNvPr>
            <p:cNvSpPr txBox="1"/>
            <p:nvPr/>
          </p:nvSpPr>
          <p:spPr>
            <a:xfrm>
              <a:off x="5546940" y="5039824"/>
              <a:ext cx="28930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Small circuit next to sensor, in this case made by the company </a:t>
              </a:r>
              <a:r>
                <a:rPr lang="en-GB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Pimoroni</a:t>
              </a:r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but could be done yourself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96C7553-BCEF-D1D0-64E3-471743020605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5410200" y="5979615"/>
              <a:ext cx="4733925" cy="573585"/>
            </a:xfrm>
            <a:prstGeom prst="straightConnector1">
              <a:avLst/>
            </a:prstGeom>
            <a:ln w="57150">
              <a:solidFill>
                <a:srgbClr val="559B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ADA7E-4385-6E4D-ACDA-8B3A8059B577}"/>
                </a:ext>
              </a:extLst>
            </p:cNvPr>
            <p:cNvSpPr txBox="1"/>
            <p:nvPr/>
          </p:nvSpPr>
          <p:spPr>
            <a:xfrm>
              <a:off x="10144125" y="5656449"/>
              <a:ext cx="1921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Output to microcontroller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35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E04150-72BF-31C0-CB94-D0288DEE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32398"/>
              </p:ext>
            </p:extLst>
          </p:nvPr>
        </p:nvGraphicFramePr>
        <p:xfrm>
          <a:off x="6346042" y="1806502"/>
          <a:ext cx="54971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583">
                  <a:extLst>
                    <a:ext uri="{9D8B030D-6E8A-4147-A177-3AD203B41FA5}">
                      <a16:colId xmlns:a16="http://schemas.microsoft.com/office/drawing/2014/main" val="2779259427"/>
                    </a:ext>
                  </a:extLst>
                </a:gridCol>
                <a:gridCol w="2748583">
                  <a:extLst>
                    <a:ext uri="{9D8B030D-6E8A-4147-A177-3AD203B41FA5}">
                      <a16:colId xmlns:a16="http://schemas.microsoft.com/office/drawing/2014/main" val="3920847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Physical property to measure</a:t>
                      </a:r>
                    </a:p>
                  </a:txBody>
                  <a:tcPr anchor="ctr">
                    <a:solidFill>
                      <a:srgbClr val="252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Communication protocol to convert to</a:t>
                      </a:r>
                    </a:p>
                  </a:txBody>
                  <a:tcPr anchor="ctr">
                    <a:solidFill>
                      <a:srgbClr val="2523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0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Ultrasonic distance</a:t>
                      </a:r>
                    </a:p>
                  </a:txBody>
                  <a:tcPr anchor="ctr">
                    <a:solidFill>
                      <a:srgbClr val="559B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RS232</a:t>
                      </a:r>
                    </a:p>
                  </a:txBody>
                  <a:tcPr anchor="ctr">
                    <a:solidFill>
                      <a:srgbClr val="559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731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97C779-C52C-C887-F609-CB348D7D0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4349"/>
              </p:ext>
            </p:extLst>
          </p:nvPr>
        </p:nvGraphicFramePr>
        <p:xfrm>
          <a:off x="367646" y="1806502"/>
          <a:ext cx="549716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583">
                  <a:extLst>
                    <a:ext uri="{9D8B030D-6E8A-4147-A177-3AD203B41FA5}">
                      <a16:colId xmlns:a16="http://schemas.microsoft.com/office/drawing/2014/main" val="2779259427"/>
                    </a:ext>
                  </a:extLst>
                </a:gridCol>
                <a:gridCol w="2748583">
                  <a:extLst>
                    <a:ext uri="{9D8B030D-6E8A-4147-A177-3AD203B41FA5}">
                      <a16:colId xmlns:a16="http://schemas.microsoft.com/office/drawing/2014/main" val="3920847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Physical property to measure</a:t>
                      </a:r>
                    </a:p>
                  </a:txBody>
                  <a:tcPr anchor="ctr">
                    <a:solidFill>
                      <a:srgbClr val="252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Communication protocol to convert to</a:t>
                      </a:r>
                    </a:p>
                  </a:txBody>
                  <a:tcPr anchor="ctr">
                    <a:solidFill>
                      <a:srgbClr val="2523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0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Humidity, pressure, temperature</a:t>
                      </a:r>
                    </a:p>
                  </a:txBody>
                  <a:tcPr anchor="ctr">
                    <a:solidFill>
                      <a:srgbClr val="559B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I2C</a:t>
                      </a:r>
                    </a:p>
                  </a:txBody>
                  <a:tcPr anchor="ctr">
                    <a:solidFill>
                      <a:srgbClr val="559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731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1.b Sensor examples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76E325-4FA8-2EA2-0BEB-58D5E32E95BC}"/>
              </a:ext>
            </a:extLst>
          </p:cNvPr>
          <p:cNvGrpSpPr/>
          <p:nvPr/>
        </p:nvGrpSpPr>
        <p:grpSpPr>
          <a:xfrm>
            <a:off x="6348190" y="1222039"/>
            <a:ext cx="5497167" cy="5130744"/>
            <a:chOff x="6219704" y="1222039"/>
            <a:chExt cx="5497167" cy="5130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8924B1-9A07-DB75-AF29-2B9B0D43706E}"/>
                </a:ext>
              </a:extLst>
            </p:cNvPr>
            <p:cNvSpPr/>
            <p:nvPr/>
          </p:nvSpPr>
          <p:spPr>
            <a:xfrm>
              <a:off x="6219704" y="1222039"/>
              <a:ext cx="5497167" cy="51307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MaxBotix</a:t>
              </a:r>
              <a:r>
                <a:rPr lang="en-GB" sz="24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SCXL-</a:t>
              </a:r>
              <a:r>
                <a:rPr lang="en-GB" sz="2400" b="1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MaxSonar</a:t>
              </a:r>
              <a:r>
                <a:rPr lang="en-GB" sz="24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-WR</a:t>
              </a: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8C3069-FF24-4233-C857-86A64EC5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835" y="3241747"/>
              <a:ext cx="2213882" cy="14893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166F09-3F32-3CB2-7954-A1963A1B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2523" y="4657916"/>
              <a:ext cx="3605093" cy="148933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39E331-4A54-1C33-D245-5F995C0DA09D}"/>
              </a:ext>
            </a:extLst>
          </p:cNvPr>
          <p:cNvGrpSpPr/>
          <p:nvPr/>
        </p:nvGrpSpPr>
        <p:grpSpPr>
          <a:xfrm>
            <a:off x="371250" y="1222039"/>
            <a:ext cx="5497167" cy="5130744"/>
            <a:chOff x="269790" y="1222039"/>
            <a:chExt cx="5497167" cy="5130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35334F-2C23-D7A7-EB95-0F9AF34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8978" y="3137229"/>
              <a:ext cx="4364830" cy="31877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410A22-3741-51E2-A577-29EB2437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046" y="3360309"/>
              <a:ext cx="1585565" cy="1370777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1ED14C-F067-7F04-E8FB-D42E0A5CA416}"/>
                </a:ext>
              </a:extLst>
            </p:cNvPr>
            <p:cNvSpPr/>
            <p:nvPr/>
          </p:nvSpPr>
          <p:spPr>
            <a:xfrm>
              <a:off x="269790" y="1222039"/>
              <a:ext cx="5497167" cy="51307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Bosch BME280</a:t>
              </a: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E8C5398-7558-7463-8C7F-3371CF7C6E60}"/>
              </a:ext>
            </a:extLst>
          </p:cNvPr>
          <p:cNvSpPr txBox="1"/>
          <p:nvPr/>
        </p:nvSpPr>
        <p:spPr>
          <a:xfrm>
            <a:off x="8828334" y="2980335"/>
            <a:ext cx="209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measuring physical property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A33A70-295B-3738-FB9F-5067C190C853}"/>
              </a:ext>
            </a:extLst>
          </p:cNvPr>
          <p:cNvCxnSpPr/>
          <p:nvPr/>
        </p:nvCxnSpPr>
        <p:spPr>
          <a:xfrm flipH="1">
            <a:off x="8041009" y="3241747"/>
            <a:ext cx="787325" cy="62324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D4943A-61D8-DE4F-E32D-3907277C94E8}"/>
              </a:ext>
            </a:extLst>
          </p:cNvPr>
          <p:cNvSpPr txBox="1"/>
          <p:nvPr/>
        </p:nvSpPr>
        <p:spPr>
          <a:xfrm>
            <a:off x="6315041" y="5130859"/>
            <a:ext cx="187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and power from microcontroller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9BB3B0-C575-A069-8CC7-B41B98FFE820}"/>
              </a:ext>
            </a:extLst>
          </p:cNvPr>
          <p:cNvCxnSpPr>
            <a:cxnSpLocks/>
          </p:cNvCxnSpPr>
          <p:nvPr/>
        </p:nvCxnSpPr>
        <p:spPr>
          <a:xfrm>
            <a:off x="7949100" y="5486400"/>
            <a:ext cx="18381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CDC96B-21E0-17FB-EADA-0D20CC82851B}"/>
              </a:ext>
            </a:extLst>
          </p:cNvPr>
          <p:cNvSpPr txBox="1"/>
          <p:nvPr/>
        </p:nvSpPr>
        <p:spPr>
          <a:xfrm>
            <a:off x="420041" y="4681567"/>
            <a:ext cx="209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measuring physical property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FEA2D4-60F3-560D-10D1-C2B03628FAFB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437288" y="4548295"/>
            <a:ext cx="31348" cy="1332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98E4818-6FF3-B507-4E4A-99F96FF19A82}"/>
              </a:ext>
            </a:extLst>
          </p:cNvPr>
          <p:cNvSpPr txBox="1"/>
          <p:nvPr/>
        </p:nvSpPr>
        <p:spPr>
          <a:xfrm>
            <a:off x="4010040" y="5731730"/>
            <a:ext cx="209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to microcontroller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EB4F00-85DD-F8A2-D1C9-DC809EE23D9B}"/>
              </a:ext>
            </a:extLst>
          </p:cNvPr>
          <p:cNvCxnSpPr>
            <a:cxnSpLocks/>
          </p:cNvCxnSpPr>
          <p:nvPr/>
        </p:nvCxnSpPr>
        <p:spPr>
          <a:xfrm flipV="1">
            <a:off x="5439266" y="5486400"/>
            <a:ext cx="75414" cy="31108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19A6489-1D6B-58CF-B808-123E052D2725}"/>
              </a:ext>
            </a:extLst>
          </p:cNvPr>
          <p:cNvSpPr txBox="1"/>
          <p:nvPr/>
        </p:nvSpPr>
        <p:spPr>
          <a:xfrm>
            <a:off x="3116228" y="3062293"/>
            <a:ext cx="29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from microcontroller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4A722C-FE17-5BCD-44B8-D0CF88A7C2FC}"/>
              </a:ext>
            </a:extLst>
          </p:cNvPr>
          <p:cNvCxnSpPr>
            <a:cxnSpLocks/>
          </p:cNvCxnSpPr>
          <p:nvPr/>
        </p:nvCxnSpPr>
        <p:spPr>
          <a:xfrm flipH="1">
            <a:off x="2983097" y="3241747"/>
            <a:ext cx="25029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158BC6-A66B-8BCD-F2F7-31C1BBE38D58}"/>
              </a:ext>
            </a:extLst>
          </p:cNvPr>
          <p:cNvSpPr txBox="1"/>
          <p:nvPr/>
        </p:nvSpPr>
        <p:spPr>
          <a:xfrm>
            <a:off x="403425" y="5823545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Small local circuit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613840-DC58-0042-EDD1-CE995C317027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254138" y="4681567"/>
            <a:ext cx="2996592" cy="13266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831EFC-8BAF-D4FF-AF3F-98E51F4ED235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254138" y="5778300"/>
            <a:ext cx="340831" cy="2299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6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7B5A9-5CC0-E0F3-803E-77CFF883D8AD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Connections and communication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5DDCA-6FB8-8F3E-EF15-D79B6A22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1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2.a Connections and communication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Sensor needs to be connected to the microcontroller using power and communication wires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The microcontroller may be located right next to the sensor on the same circuit board, or could be further away and a wire connects the two </a:t>
            </a:r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Power wires: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Two wires required, one for positive and one for negative</a:t>
            </a:r>
          </a:p>
          <a:p>
            <a:pPr marL="631825" lvl="1" indent="-174625">
              <a:spcAft>
                <a:spcPts val="24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If the sensor is low power, it may be powered directly from the microcontroller. If more power (or higher voltage) than the microcontroller can deliver is required, a separate power supply circuit is needed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Communication, 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77718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2.b Communication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Number of communication wires depends on the sensor communication protocol used (which is determined by the sensor manufacturer, see slide 1.b)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The physical quantity measured by the sensor is converted to bits by the sensor manufacturer and then the communication protocol determines how these bits are sent to the microcontroller</a:t>
            </a:r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Common communication protocols include: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nn-NO" sz="2800" dirty="0"/>
              <a:t>I2C </a:t>
            </a:r>
            <a:r>
              <a:rPr lang="nn-NO" sz="1200" dirty="0">
                <a:hlinkClick r:id="rId3"/>
              </a:rPr>
              <a:t>https://circuitbasics.com/basics-of-the-i2c-communication-protocol/</a:t>
            </a:r>
            <a:r>
              <a:rPr lang="nn-NO" sz="1200" dirty="0"/>
              <a:t> </a:t>
            </a:r>
            <a:endParaRPr lang="nn-NO" sz="2800" dirty="0"/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nn-NO" sz="2800" dirty="0"/>
              <a:t>SPI </a:t>
            </a:r>
            <a:r>
              <a:rPr lang="nn-NO" sz="1200" dirty="0">
                <a:hlinkClick r:id="rId4"/>
              </a:rPr>
              <a:t>https://www.circuitbasics.com/basics-of-the-spi-communication-protocol</a:t>
            </a:r>
            <a:r>
              <a:rPr lang="nn-NO" sz="1200" dirty="0"/>
              <a:t>  </a:t>
            </a:r>
            <a:endParaRPr lang="nn-NO" sz="2800" dirty="0"/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nn-NO" sz="2800" dirty="0"/>
              <a:t>UART </a:t>
            </a:r>
            <a:r>
              <a:rPr lang="nn-NO" sz="1200" dirty="0">
                <a:hlinkClick r:id="rId5"/>
              </a:rPr>
              <a:t>https://www.circuitbasics.com/basics-uart-communication/</a:t>
            </a:r>
            <a:endParaRPr lang="nn-NO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EF5D13-A08C-73FE-4D96-76C7F431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85" y="4105394"/>
            <a:ext cx="5895342" cy="18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012AC-8B13-8100-933F-05C0FECEA009}"/>
              </a:ext>
            </a:extLst>
          </p:cNvPr>
          <p:cNvSpPr txBox="1"/>
          <p:nvPr/>
        </p:nvSpPr>
        <p:spPr>
          <a:xfrm>
            <a:off x="6276385" y="5854184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2D09-5797-D7A1-3425-35A686A34B31}"/>
              </a:ext>
            </a:extLst>
          </p:cNvPr>
          <p:cNvSpPr txBox="1"/>
          <p:nvPr/>
        </p:nvSpPr>
        <p:spPr>
          <a:xfrm>
            <a:off x="10341685" y="5854184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</p:txBody>
      </p:sp>
      <p:pic>
        <p:nvPicPr>
          <p:cNvPr id="2050" name="Picture 2" descr="Basics of the I2C Communication Protocol">
            <a:extLst>
              <a:ext uri="{FF2B5EF4-FFF2-40B4-BE49-F238E27FC236}">
                <a16:creationId xmlns:a16="http://schemas.microsoft.com/office/drawing/2014/main" id="{75FFA024-298F-8D2F-BC6E-A6306036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7" y="5585680"/>
            <a:ext cx="4892040" cy="123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7B5A9-5CC0-E0F3-803E-77CFF883D8AD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Microcontroller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F49B1-DBA8-AA34-607E-89266B7EE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12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1192</Words>
  <Application>Microsoft Office PowerPoint</Application>
  <PresentationFormat>Widescreen</PresentationFormat>
  <Paragraphs>298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Bryden</dc:creator>
  <cp:lastModifiedBy>Tom Bryden</cp:lastModifiedBy>
  <cp:revision>4</cp:revision>
  <dcterms:created xsi:type="dcterms:W3CDTF">2023-06-03T11:54:55Z</dcterms:created>
  <dcterms:modified xsi:type="dcterms:W3CDTF">2025-09-26T09:08:30Z</dcterms:modified>
</cp:coreProperties>
</file>